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4" r:id="rId13"/>
    <p:sldId id="270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93" autoAdjust="0"/>
  </p:normalViewPr>
  <p:slideViewPr>
    <p:cSldViewPr snapToGrid="0">
      <p:cViewPr varScale="1">
        <p:scale>
          <a:sx n="71" d="100"/>
          <a:sy n="71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8DC1-25A0-4A5E-8823-C7EDD4BE5622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7B5C5-6308-425B-8AA3-E581F7F81A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80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B5C5-6308-425B-8AA3-E581F7F81A9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20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835-6853-4988-83B2-8596DAA8620F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D29E-8416-482E-9A6C-96CE744B7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16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835-6853-4988-83B2-8596DAA8620F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D29E-8416-482E-9A6C-96CE744B7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935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835-6853-4988-83B2-8596DAA8620F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D29E-8416-482E-9A6C-96CE744B7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50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835-6853-4988-83B2-8596DAA8620F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D29E-8416-482E-9A6C-96CE744B7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6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835-6853-4988-83B2-8596DAA8620F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D29E-8416-482E-9A6C-96CE744B7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58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835-6853-4988-83B2-8596DAA8620F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D29E-8416-482E-9A6C-96CE744B7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76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835-6853-4988-83B2-8596DAA8620F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D29E-8416-482E-9A6C-96CE744B7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07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835-6853-4988-83B2-8596DAA8620F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D29E-8416-482E-9A6C-96CE744B7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24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835-6853-4988-83B2-8596DAA8620F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D29E-8416-482E-9A6C-96CE744B7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52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835-6853-4988-83B2-8596DAA8620F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D29E-8416-482E-9A6C-96CE744B7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13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5835-6853-4988-83B2-8596DAA8620F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D29E-8416-482E-9A6C-96CE744B7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26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75835-6853-4988-83B2-8596DAA8620F}" type="datetimeFigureOut">
              <a:rPr lang="zh-TW" altLang="en-US" smtClean="0"/>
              <a:t>2014/7/3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BD29E-8416-482E-9A6C-96CE744B77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21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CH3 Factor model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83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775" y="0"/>
            <a:ext cx="11080377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Application: Calculating the risk on a portfolio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4471" y="1008530"/>
                <a:ext cx="12057529" cy="5755342"/>
              </a:xfrm>
            </p:spPr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Let us consider a portfolio composed of two securities, A and B, with exposure </a:t>
                </a:r>
                <a:r>
                  <a:rPr lang="en-US" altLang="zh-TW" dirty="0"/>
                  <a:t>vectors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dirty="0"/>
                  <a:t>. Let the weights of the two securities </a:t>
                </a:r>
                <a:r>
                  <a:rPr lang="en-US" altLang="zh-TW" dirty="0" smtClean="0"/>
                  <a:t>in the </a:t>
                </a:r>
                <a:r>
                  <a:rPr lang="en-US" altLang="zh-TW" dirty="0"/>
                  <a:t>portfolio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dirty="0"/>
                  <a:t>, respectively. 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The </a:t>
                </a:r>
                <a:r>
                  <a:rPr lang="en-US" altLang="zh-TW" dirty="0"/>
                  <a:t>exposure vector of the </a:t>
                </a:r>
                <a:r>
                  <a:rPr lang="en-US" altLang="zh-TW" dirty="0" smtClean="0"/>
                  <a:t>portfolio is </a:t>
                </a:r>
                <a:r>
                  <a:rPr lang="en-US" altLang="zh-TW" dirty="0"/>
                  <a:t>given </a:t>
                </a:r>
                <a:r>
                  <a:rPr lang="en-US" altLang="zh-TW" dirty="0" smtClean="0"/>
                  <a:t>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zh-TW" dirty="0"/>
                  <a:t>Assuming a two-factor model and writing out the formula in matrix </a:t>
                </a:r>
                <a:r>
                  <a:rPr lang="en-US" altLang="zh-TW" dirty="0" err="1" smtClean="0"/>
                  <a:t>form,we</a:t>
                </a:r>
                <a:r>
                  <a:rPr lang="en-US" altLang="zh-TW" dirty="0" smtClean="0"/>
                  <a:t> have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𝑊𝑋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By formula of P.4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𝑐𝑓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𝑊𝑋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𝑊𝑋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𝑊𝑋𝑉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altLang="zh-TW" dirty="0" smtClean="0"/>
                  <a:t>Note </a:t>
                </a:r>
                <a:r>
                  <a:rPr lang="en-US" altLang="zh-TW" dirty="0"/>
                  <a:t>that </a:t>
                </a:r>
                <a:r>
                  <a:rPr lang="en-US" altLang="zh-TW" dirty="0" smtClean="0"/>
                  <a:t>by model </a:t>
                </a:r>
                <a:r>
                  <a:rPr lang="en-US" altLang="zh-TW" dirty="0"/>
                  <a:t>assumptions the specific returns of the securities are </a:t>
                </a:r>
                <a:r>
                  <a:rPr lang="en-US" altLang="zh-TW" dirty="0" smtClean="0"/>
                  <a:t>uncorrelated with </a:t>
                </a:r>
                <a:r>
                  <a:rPr lang="en-US" altLang="zh-TW" dirty="0"/>
                  <a:t>each other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2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𝑠𝑝𝑒𝑐𝑖𝑓𝑖𝑐</m:t>
                        </m:r>
                      </m:sub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2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sz="220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71" y="1008530"/>
                <a:ext cx="12057529" cy="5755342"/>
              </a:xfrm>
              <a:blipFill rotWithShape="0">
                <a:blip r:embed="rId2"/>
                <a:stretch>
                  <a:fillRect l="-910" t="-16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72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775" y="0"/>
            <a:ext cx="11080377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Application: Calculating the risk on a portfolio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4471" y="1169894"/>
                <a:ext cx="11900647" cy="559397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𝑝𝑜𝑟𝑡𝑓𝑜𝑙𝑖𝑜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𝑠𝑝𝑒𝑐𝑖𝑓𝑖𝑐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𝑊𝑋𝑉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TW" dirty="0"/>
                  <a:t>The formula to evaluate the variance may be easily adapted to evaluate </a:t>
                </a:r>
                <a:r>
                  <a:rPr lang="en-US" altLang="zh-TW" dirty="0" smtClean="0"/>
                  <a:t>the covariance </a:t>
                </a:r>
                <a:r>
                  <a:rPr lang="en-US" altLang="zh-TW" dirty="0"/>
                  <a:t>between two </a:t>
                </a:r>
                <a:r>
                  <a:rPr lang="en-US" altLang="zh-TW" dirty="0" smtClean="0"/>
                  <a:t>portfolios Y and Z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𝑋𝑉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     </a:t>
                </a:r>
                <a:r>
                  <a:rPr lang="en-US" altLang="zh-TW" dirty="0" smtClean="0"/>
                  <a:t>In </a:t>
                </a:r>
                <a:r>
                  <a:rPr lang="en-US" altLang="zh-TW" dirty="0"/>
                  <a:t>any case, the formula for variance </a:t>
                </a:r>
                <a:r>
                  <a:rPr lang="en-US" altLang="zh-TW" dirty="0" smtClean="0"/>
                  <a:t>can </a:t>
                </a:r>
                <a:r>
                  <a:rPr lang="en-US" altLang="zh-TW" dirty="0"/>
                  <a:t>be used to </a:t>
                </a:r>
                <a:r>
                  <a:rPr lang="en-US" altLang="zh-TW" dirty="0" smtClean="0"/>
                  <a:t>calculate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the </a:t>
                </a:r>
                <a:r>
                  <a:rPr lang="en-US" altLang="zh-TW" dirty="0"/>
                  <a:t>risk in </a:t>
                </a:r>
                <a:r>
                  <a:rPr lang="en-US" altLang="zh-TW" dirty="0" smtClean="0"/>
                  <a:t>a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portfolio</a:t>
                </a:r>
                <a:r>
                  <a:rPr lang="en-US" altLang="zh-TW" dirty="0"/>
                  <a:t>.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71" y="1169894"/>
                <a:ext cx="11900647" cy="5593977"/>
              </a:xfrm>
              <a:blipFill rotWithShape="0">
                <a:blip r:embed="rId2"/>
                <a:stretch>
                  <a:fillRect l="-10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11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775" y="0"/>
            <a:ext cx="11080377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Application: Calculating portfolio beta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4471" y="1169894"/>
                <a:ext cx="11900647" cy="5593977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If we are </a:t>
                </a:r>
                <a:r>
                  <a:rPr lang="en-US" altLang="zh-TW" dirty="0"/>
                  <a:t>looking to hedge our portfolio with the market portfolio, then the </a:t>
                </a:r>
                <a:r>
                  <a:rPr lang="en-US" altLang="zh-TW" dirty="0" smtClean="0"/>
                  <a:t>hedge ratio </a:t>
                </a:r>
                <a:r>
                  <a:rPr lang="en-US" altLang="zh-TW" dirty="0"/>
                  <a:t>that provides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the best possible hedge </a:t>
                </a:r>
                <a:r>
                  <a:rPr lang="en-US" altLang="zh-TW" dirty="0"/>
                  <a:t>is given by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the beta of the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portfolio.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Consider the </a:t>
                </a:r>
                <a:r>
                  <a:rPr lang="en-US" altLang="zh-TW" dirty="0"/>
                  <a:t>linear combination of the two portfolios in the ratio </a:t>
                </a:r>
                <a:r>
                  <a:rPr lang="en-US" altLang="zh-TW" dirty="0" smtClean="0"/>
                  <a:t>1 : </a:t>
                </a:r>
                <a:r>
                  <a:rPr lang="el-GR" altLang="zh-TW" dirty="0" smtClean="0"/>
                  <a:t>λ</a:t>
                </a:r>
                <a:r>
                  <a:rPr lang="en-US" altLang="zh-TW" dirty="0" smtClean="0"/>
                  <a:t> 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    The return </a:t>
                </a:r>
                <a:r>
                  <a:rPr lang="en-US" altLang="zh-TW" dirty="0" smtClean="0"/>
                  <a:t>of the </a:t>
                </a:r>
                <a:r>
                  <a:rPr lang="en-US" altLang="zh-TW" dirty="0"/>
                  <a:t>linear combination is given by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altLang="zh-TW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 is the return on the </a:t>
                </a:r>
                <a:r>
                  <a:rPr lang="en-US" altLang="zh-TW" dirty="0" smtClean="0"/>
                  <a:t>portfolio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dirty="0"/>
                  <a:t> is the </a:t>
                </a:r>
                <a:r>
                  <a:rPr lang="en-US" altLang="zh-TW" dirty="0" smtClean="0"/>
                  <a:t>return </a:t>
                </a:r>
                <a:r>
                  <a:rPr lang="en-US" altLang="zh-TW" dirty="0"/>
                  <a:t>on the market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altLang="zh-TW" i="1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l-GR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TW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l-GR" altLang="zh-TW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altLang="zh-TW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l-GR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TW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l-GR" altLang="zh-TW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      To find the value for </a:t>
                </a:r>
                <a14:m>
                  <m:oMath xmlns:m="http://schemas.openxmlformats.org/officeDocument/2006/math">
                    <m:r>
                      <a:rPr lang="el-GR" altLang="zh-TW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that minimizes the variance, we differentiate with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respect </a:t>
                </a:r>
                <a:r>
                  <a:rPr lang="en-US" altLang="zh-TW" dirty="0"/>
                  <a:t>to </a:t>
                </a:r>
                <a14:m>
                  <m:oMath xmlns:m="http://schemas.openxmlformats.org/officeDocument/2006/math">
                    <m:r>
                      <a:rPr lang="el-GR" altLang="zh-TW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and equate the differential to zero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𝐶𝑜𝑣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dirty="0"/>
                            <m:t> 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𝑉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71" y="1169894"/>
                <a:ext cx="11900647" cy="5593977"/>
              </a:xfrm>
              <a:blipFill rotWithShape="0">
                <a:blip r:embed="rId3"/>
                <a:stretch>
                  <a:fillRect l="-1076" t="-26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5150221" y="6579205"/>
            <a:ext cx="164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APT framework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90565" y="6669741"/>
            <a:ext cx="1532964" cy="1882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6" idx="0"/>
          </p:cNvCxnSpPr>
          <p:nvPr/>
        </p:nvCxnSpPr>
        <p:spPr>
          <a:xfrm flipV="1">
            <a:off x="5957047" y="6252883"/>
            <a:ext cx="1" cy="4168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775" y="0"/>
            <a:ext cx="11080377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Application: Tracking basket design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4471" y="1169894"/>
                <a:ext cx="11900647" cy="559397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A tracking basket is a basket of stocks that tracks an index.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If </a:t>
                </a:r>
                <a:r>
                  <a:rPr lang="en-US" altLang="zh-TW" dirty="0"/>
                  <a:t>the tracking basket is composed of fewer stocks than the </a:t>
                </a:r>
                <a:r>
                  <a:rPr lang="en-US" altLang="zh-TW" dirty="0" smtClean="0"/>
                  <a:t>index , then </a:t>
                </a:r>
                <a:r>
                  <a:rPr lang="en-US" altLang="zh-TW" dirty="0"/>
                  <a:t>there is likely to be tracking error; that is, the returns for the </a:t>
                </a:r>
                <a:r>
                  <a:rPr lang="en-US" altLang="zh-TW" dirty="0" smtClean="0"/>
                  <a:t>tracking basket </a:t>
                </a:r>
                <a:r>
                  <a:rPr lang="en-US" altLang="zh-TW" dirty="0"/>
                  <a:t>are not exactly the same as the returns for the index</a:t>
                </a:r>
                <a:r>
                  <a:rPr lang="en-US" altLang="zh-TW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So, what is tracking error?</a:t>
                </a:r>
              </a:p>
              <a:p>
                <a:pPr lvl="1"/>
                <a:r>
                  <a:rPr lang="en-US" altLang="zh-TW" dirty="0" smtClean="0"/>
                  <a:t>We assume that mean </a:t>
                </a:r>
                <a:r>
                  <a:rPr lang="en-US" altLang="zh-TW" dirty="0"/>
                  <a:t>value </a:t>
                </a:r>
                <a:r>
                  <a:rPr lang="en-US" altLang="zh-TW" dirty="0" smtClean="0"/>
                  <a:t>of the difference in </a:t>
                </a:r>
                <a:r>
                  <a:rPr lang="en-US" altLang="zh-TW" dirty="0"/>
                  <a:t>the return between </a:t>
                </a:r>
                <a:r>
                  <a:rPr lang="en-US" altLang="zh-TW" dirty="0" smtClean="0"/>
                  <a:t>the tracking </a:t>
                </a:r>
                <a:r>
                  <a:rPr lang="en-US" altLang="zh-TW" dirty="0"/>
                  <a:t>basket and the index</a:t>
                </a:r>
                <a:r>
                  <a:rPr lang="en-US" altLang="zh-TW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TW" dirty="0" smtClean="0"/>
                  <a:t>The </a:t>
                </a:r>
                <a:r>
                  <a:rPr lang="en-US" altLang="zh-TW" dirty="0"/>
                  <a:t>tracking  error means the standard deviation of the </a:t>
                </a:r>
                <a:r>
                  <a:rPr lang="en-US" altLang="zh-TW" dirty="0" smtClean="0"/>
                  <a:t>difference in the return between the tracking basket and the index.</a:t>
                </a:r>
              </a:p>
              <a:p>
                <a:pPr marL="45720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)]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71" y="1169894"/>
                <a:ext cx="11900647" cy="5593977"/>
              </a:xfrm>
              <a:blipFill rotWithShape="0">
                <a:blip r:embed="rId2"/>
                <a:stretch>
                  <a:fillRect l="-1076" t="-1961" r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90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775" y="0"/>
            <a:ext cx="11080377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Application: Tracking basket design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4471" y="1169894"/>
                <a:ext cx="11900647" cy="559397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TW" dirty="0" smtClean="0"/>
                  <a:t>Let us consider a long–short portfolio where we are long the </a:t>
                </a:r>
                <a:r>
                  <a:rPr lang="en-US" altLang="zh-TW" dirty="0"/>
                  <a:t>index and short the tracking </a:t>
                </a:r>
                <a:r>
                  <a:rPr lang="en-US" altLang="zh-TW" dirty="0" smtClean="0"/>
                  <a:t>basket: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return</m:t>
                    </m:r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altLang="zh-TW" dirty="0"/>
                  <a:t>The expectation is that </a:t>
                </a:r>
                <a:r>
                  <a:rPr lang="en-US" altLang="zh-TW" dirty="0" smtClean="0"/>
                  <a:t>the </a:t>
                </a:r>
                <a:r>
                  <a:rPr lang="en-US" altLang="zh-TW" dirty="0"/>
                  <a:t>return </a:t>
                </a:r>
                <a:r>
                  <a:rPr lang="en-US" altLang="zh-TW" dirty="0" smtClean="0"/>
                  <a:t>on the </a:t>
                </a:r>
                <a:r>
                  <a:rPr lang="en-US" altLang="zh-TW" dirty="0"/>
                  <a:t>index and tracking basket is the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same</a:t>
                </a:r>
                <a:r>
                  <a:rPr lang="en-US" altLang="zh-TW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altLang="zh-TW" dirty="0"/>
                  <a:t>       So, </a:t>
                </a:r>
                <a:r>
                  <a:rPr lang="en-US" altLang="zh-TW" dirty="0" smtClean="0"/>
                  <a:t>the </a:t>
                </a:r>
                <a:r>
                  <a:rPr lang="en-US" altLang="zh-TW" dirty="0"/>
                  <a:t>expected value of total return on the portfolio is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zero</a:t>
                </a:r>
                <a:r>
                  <a:rPr lang="en-US" altLang="zh-TW" dirty="0" smtClean="0"/>
                  <a:t>.(But true value may not </a:t>
                </a:r>
              </a:p>
              <a:p>
                <a:pPr marL="45720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be zero).</a:t>
                </a:r>
              </a:p>
              <a:p>
                <a:pPr marL="914400" lvl="1" indent="-457200">
                  <a:buFont typeface="+mj-lt"/>
                  <a:buAutoNum type="arabicParenR" startAt="2"/>
                </a:pPr>
                <a:r>
                  <a:rPr lang="en-US" altLang="zh-TW" dirty="0"/>
                  <a:t>The extent of this variation from zero </a:t>
                </a:r>
                <a:r>
                  <a:rPr lang="en-US" altLang="zh-TW" dirty="0" smtClean="0"/>
                  <a:t>is captured </a:t>
                </a:r>
                <a:r>
                  <a:rPr lang="en-US" altLang="zh-TW" dirty="0"/>
                  <a:t>by the standard deviation of returns of the long–short </a:t>
                </a:r>
                <a:r>
                  <a:rPr lang="en-US" altLang="zh-TW" dirty="0" smtClean="0"/>
                  <a:t>portfolio and </a:t>
                </a:r>
                <a:r>
                  <a:rPr lang="en-US" altLang="zh-TW" dirty="0"/>
                  <a:t>forms a measure of the tracking </a:t>
                </a:r>
                <a:r>
                  <a:rPr lang="en-US" altLang="zh-TW" dirty="0" smtClean="0"/>
                  <a:t>error.</a:t>
                </a:r>
                <a:endParaRPr lang="en-US" altLang="zh-TW" dirty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altLang="zh-TW" dirty="0" smtClean="0"/>
                  <a:t>By (1) (2) , we can say that :</a:t>
                </a:r>
              </a:p>
              <a:p>
                <a:pPr marL="45720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-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en-US" altLang="zh-TW" b="0" dirty="0" smtClean="0"/>
              </a:p>
              <a:p>
                <a:pPr marL="45720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-The tracking error of this portfolio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dirty="0"/>
                  <a:t>T</a:t>
                </a:r>
                <a:r>
                  <a:rPr lang="en-US" altLang="zh-TW" dirty="0" smtClean="0"/>
                  <a:t>he </a:t>
                </a:r>
                <a:r>
                  <a:rPr lang="en-US" altLang="zh-TW" dirty="0"/>
                  <a:t>design </a:t>
                </a:r>
                <a:r>
                  <a:rPr lang="en-US" altLang="zh-TW" dirty="0" smtClean="0"/>
                  <a:t>of a </a:t>
                </a:r>
                <a:r>
                  <a:rPr lang="en-US" altLang="zh-TW" dirty="0"/>
                  <a:t>tracking basket involves designing a portfolio such that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it minimizes </a:t>
                </a:r>
                <a:r>
                  <a:rPr lang="en-US" altLang="zh-TW" dirty="0" smtClean="0"/>
                  <a:t>the tracking </a:t>
                </a:r>
                <a:r>
                  <a:rPr lang="en-US" altLang="zh-TW" dirty="0"/>
                  <a:t>error.            </a:t>
                </a:r>
                <a:endParaRPr lang="en-US" altLang="zh-TW" b="0" dirty="0" smtClean="0"/>
              </a:p>
              <a:p>
                <a:pPr marL="457200" lvl="1" indent="0">
                  <a:buNone/>
                </a:pPr>
                <a:r>
                  <a:rPr lang="en-US" altLang="zh-TW" dirty="0" smtClean="0"/>
                  <a:t>      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71" y="1169894"/>
                <a:ext cx="11900647" cy="5593977"/>
              </a:xfrm>
              <a:blipFill rotWithShape="0">
                <a:blip r:embed="rId2"/>
                <a:stretch>
                  <a:fillRect l="-1076" t="-1961" r="-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711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775" y="0"/>
            <a:ext cx="11080377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Application: Tracking basket design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4470" y="1169894"/>
                <a:ext cx="12057529" cy="559397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6"/>
                </a:pPr>
                <a:r>
                  <a:rPr lang="en-US" altLang="zh-TW" dirty="0" smtClean="0"/>
                  <a:t>Minimize the tracking error: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It is equivalent to minimize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TW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𝑀𝑖𝑛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𝑋𝑉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𝑋𝑉</m:t>
                    </m:r>
                    <m:sSup>
                      <m:sSupPr>
                        <m:ctrlP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                       2</m:t>
                    </m:r>
                    <m:r>
                      <a:rPr lang="en-US" altLang="zh-TW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𝑋𝑉</m:t>
                    </m:r>
                    <m:sSup>
                      <m:sSupPr>
                        <m:ctrlP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Sup>
                      <m:sSubSupPr>
                        <m:ctrlP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TW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TW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>
                  <a:solidFill>
                    <a:schemeClr val="accent5"/>
                  </a:solidFill>
                </a:endParaRP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altLang="zh-TW" dirty="0" smtClean="0"/>
                  <a:t>There </a:t>
                </a:r>
                <a:r>
                  <a:rPr lang="en-US" altLang="zh-TW" dirty="0"/>
                  <a:t>are some constraints on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 smtClean="0"/>
                  <a:t>; some </a:t>
                </a:r>
                <a:r>
                  <a:rPr lang="en-US" altLang="zh-TW" dirty="0"/>
                  <a:t>of them are forced to have zero values even though they are part of </a:t>
                </a:r>
                <a:r>
                  <a:rPr lang="en-US" altLang="zh-TW" dirty="0" smtClean="0"/>
                  <a:t>the index</a:t>
                </a:r>
                <a:r>
                  <a:rPr lang="en-US" altLang="zh-TW" dirty="0" smtClean="0"/>
                  <a:t>.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altLang="zh-TW" dirty="0" smtClean="0"/>
                  <a:t>The </a:t>
                </a:r>
                <a:r>
                  <a:rPr lang="en-US" altLang="zh-TW" dirty="0"/>
                  <a:t>variance of the market portfolio is </a:t>
                </a:r>
                <a:r>
                  <a:rPr lang="en-US" altLang="zh-TW" dirty="0" smtClean="0"/>
                  <a:t>not at </a:t>
                </a:r>
                <a:r>
                  <a:rPr lang="en-US" altLang="zh-TW" dirty="0"/>
                  <a:t>all affected by changing the composition of the tracking basket</a:t>
                </a:r>
                <a:r>
                  <a:rPr lang="en-US" altLang="zh-TW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So , the purple term is </a:t>
                </a:r>
                <a:r>
                  <a:rPr lang="en-US" altLang="zh-TW" dirty="0"/>
                  <a:t>not change, minimizing the tracking error is equivalent </a:t>
                </a:r>
                <a:r>
                  <a:rPr lang="en-US" altLang="zh-TW" dirty="0" smtClean="0"/>
                  <a:t>to minimizing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the sum of the green and blue </a:t>
                </a:r>
                <a:r>
                  <a:rPr lang="en-US" altLang="zh-TW" dirty="0"/>
                  <a:t>terms.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70" y="1169894"/>
                <a:ext cx="12057529" cy="5593977"/>
              </a:xfrm>
              <a:blipFill rotWithShape="0">
                <a:blip r:embed="rId2"/>
                <a:stretch>
                  <a:fillRect l="-1062" t="-1961" r="-961" b="-1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33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775" y="0"/>
            <a:ext cx="11080377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Application: Tracking basket design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4471" y="1169894"/>
                <a:ext cx="11900647" cy="559397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7"/>
                </a:pPr>
                <a:r>
                  <a:rPr lang="en-US" altLang="zh-TW" dirty="0" smtClean="0"/>
                  <a:t>The error variance may also be viewed as a sum of </a:t>
                </a:r>
                <a:r>
                  <a:rPr lang="en-US" altLang="zh-TW" dirty="0"/>
                  <a:t>a common factor component and a specific component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𝑒𝑟𝑟𝑜𝑟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𝑠𝑝𝑒𝑐𝑖𝑓𝑖𝑐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𝑒𝑟𝑟𝑜𝑟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0 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𝑠𝑝𝑒𝑐𝑖𝑓𝑖𝑐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,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𝑠𝑝𝑒𝑐𝑖𝑓𝑖𝑐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very small  ∵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𝑐𝑓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≫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𝑠𝑝𝑒𝑐𝑖𝑓𝑖𝑐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                      </a:t>
                </a:r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471" y="1169894"/>
                <a:ext cx="11900647" cy="5593977"/>
              </a:xfrm>
              <a:blipFill rotWithShape="0">
                <a:blip r:embed="rId2"/>
                <a:stretch>
                  <a:fillRect l="-1076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689412" y="3146612"/>
            <a:ext cx="572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T</a:t>
            </a:r>
            <a:r>
              <a:rPr lang="en-US" altLang="zh-TW" sz="2000" dirty="0" smtClean="0">
                <a:solidFill>
                  <a:srgbClr val="FF0000"/>
                </a:solidFill>
              </a:rPr>
              <a:t>racking </a:t>
            </a:r>
            <a:r>
              <a:rPr lang="en-US" altLang="zh-TW" sz="2000" dirty="0">
                <a:solidFill>
                  <a:srgbClr val="FF0000"/>
                </a:solidFill>
              </a:rPr>
              <a:t>basket </a:t>
            </a:r>
            <a:r>
              <a:rPr lang="en-US" altLang="zh-TW" sz="2000" dirty="0" smtClean="0">
                <a:solidFill>
                  <a:srgbClr val="FF0000"/>
                </a:solidFill>
              </a:rPr>
              <a:t>‘s factor match </a:t>
            </a:r>
            <a:r>
              <a:rPr lang="en-US" altLang="zh-TW" sz="2000" dirty="0">
                <a:solidFill>
                  <a:srgbClr val="FF0000"/>
                </a:solidFill>
              </a:rPr>
              <a:t>the factor </a:t>
            </a:r>
            <a:r>
              <a:rPr lang="en-US" altLang="zh-TW" sz="2000" dirty="0" smtClean="0">
                <a:solidFill>
                  <a:srgbClr val="FF0000"/>
                </a:solidFill>
              </a:rPr>
              <a:t>of </a:t>
            </a:r>
            <a:r>
              <a:rPr lang="en-US" altLang="zh-TW" sz="2000" dirty="0">
                <a:solidFill>
                  <a:srgbClr val="FF0000"/>
                </a:solidFill>
              </a:rPr>
              <a:t>the </a:t>
            </a:r>
            <a:r>
              <a:rPr lang="en-US" altLang="zh-TW" sz="2000" dirty="0" smtClean="0">
                <a:solidFill>
                  <a:srgbClr val="FF0000"/>
                </a:solidFill>
              </a:rPr>
              <a:t>index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89412" y="3146612"/>
            <a:ext cx="5728446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5405718" y="2595282"/>
            <a:ext cx="0" cy="5513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5405718" y="3546722"/>
            <a:ext cx="0" cy="6353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190565" y="2124635"/>
            <a:ext cx="497541" cy="4706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217459" y="4182035"/>
            <a:ext cx="336176" cy="4202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1694330" y="5367771"/>
                <a:ext cx="5728447" cy="411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two portfolios are highly </a:t>
                </a:r>
                <a:r>
                  <a:rPr lang="en-US" altLang="zh-TW" dirty="0" smtClean="0"/>
                  <a:t>diversified ,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𝑠𝑝𝑒𝑐𝑖𝑓𝑖𝑐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330" y="5367771"/>
                <a:ext cx="5728447" cy="411331"/>
              </a:xfrm>
              <a:prstGeom prst="rect">
                <a:avLst/>
              </a:prstGeom>
              <a:blipFill rotWithShape="0">
                <a:blip r:embed="rId3"/>
                <a:stretch>
                  <a:fillRect l="-849" t="-1449" b="-1739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6104963" y="4182035"/>
            <a:ext cx="1210237" cy="578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 flipH="1">
            <a:off x="5822576" y="4760259"/>
            <a:ext cx="537883" cy="607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208929" y="4602316"/>
            <a:ext cx="13447" cy="7654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/>
          <p:cNvCxnSpPr>
            <a:endCxn id="24" idx="1"/>
          </p:cNvCxnSpPr>
          <p:nvPr/>
        </p:nvCxnSpPr>
        <p:spPr>
          <a:xfrm>
            <a:off x="2487706" y="5779102"/>
            <a:ext cx="1290918" cy="60751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/>
              <p:cNvSpPr txBox="1"/>
              <p:nvPr/>
            </p:nvSpPr>
            <p:spPr>
              <a:xfrm>
                <a:off x="3778624" y="5914529"/>
                <a:ext cx="8485094" cy="94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80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TW" sz="2800"/>
                        <m:t>he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tracking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error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contribution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is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solely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due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to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the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different</m:t>
                      </m:r>
                      <m:r>
                        <m:rPr>
                          <m:nor/>
                        </m:rPr>
                        <a:rPr lang="en-US" altLang="zh-TW" sz="2800" b="0" i="0" smtClean="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specific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returns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in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the</m:t>
                      </m:r>
                      <m:r>
                        <m:rPr>
                          <m:nor/>
                        </m:rPr>
                        <a:rPr lang="en-US" altLang="zh-TW" sz="2800"/>
                        <m:t> </m:t>
                      </m:r>
                      <m:r>
                        <m:rPr>
                          <m:nor/>
                        </m:rPr>
                        <a:rPr lang="en-US" altLang="zh-TW" sz="2800"/>
                        <m:t>portfolios</m:t>
                      </m:r>
                      <m:r>
                        <m:rPr>
                          <m:nor/>
                        </m:rPr>
                        <a:rPr lang="en-US" altLang="zh-TW" sz="2800"/>
                        <m:t>.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24" y="5914529"/>
                <a:ext cx="8485094" cy="9441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934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Sensitivity Analysis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083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Agenda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Arbitrage Pricing Theorem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The Covariance </a:t>
            </a:r>
            <a:r>
              <a:rPr lang="en-US" altLang="zh-TW" dirty="0" smtClean="0"/>
              <a:t>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Application: Calculating the risk on a </a:t>
            </a:r>
            <a:r>
              <a:rPr lang="en-US" altLang="zh-TW" dirty="0" smtClean="0"/>
              <a:t>portfolio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Application: Calculating portfolio </a:t>
            </a:r>
            <a:r>
              <a:rPr lang="en-US" altLang="zh-TW" dirty="0" smtClean="0"/>
              <a:t>beta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Application: Tracking basket </a:t>
            </a:r>
            <a:r>
              <a:rPr lang="en-US" altLang="zh-TW" dirty="0" smtClean="0"/>
              <a:t>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Sensitivity </a:t>
            </a:r>
            <a:r>
              <a:rPr lang="en-US" altLang="zh-TW" dirty="0" smtClean="0"/>
              <a:t>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Summary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64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Arbitrage Pricing Theorem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76518" y="1156447"/>
                <a:ext cx="11537576" cy="50205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/>
                  <a:t>APT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an extension of the CAPM model, </a:t>
                </a:r>
                <a:r>
                  <a:rPr lang="en-US" altLang="zh-TW" dirty="0" smtClean="0"/>
                  <a:t>so </a:t>
                </a:r>
                <a:r>
                  <a:rPr lang="en-US" altLang="zh-TW" dirty="0"/>
                  <a:t>denote the factor </a:t>
                </a:r>
                <a:r>
                  <a:rPr lang="en-US" altLang="zh-TW" dirty="0" smtClean="0"/>
                  <a:t>exposures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denote the return </a:t>
                </a:r>
                <a:r>
                  <a:rPr lang="en-US" altLang="zh-TW" dirty="0" smtClean="0"/>
                  <a:t>contributions of </a:t>
                </a:r>
                <a:r>
                  <a:rPr lang="en-US" altLang="zh-TW" dirty="0"/>
                  <a:t>each </a:t>
                </a:r>
                <a:r>
                  <a:rPr lang="en-US" altLang="zh-TW" dirty="0" smtClean="0"/>
                  <a:t>factor.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dirty="0"/>
                  <a:t>the idiosyncratic return or specific return on the stock that is </a:t>
                </a:r>
                <a:r>
                  <a:rPr lang="en-US" altLang="zh-TW" dirty="0" smtClean="0"/>
                  <a:t>not explicable </a:t>
                </a:r>
                <a:r>
                  <a:rPr lang="en-US" altLang="zh-TW" dirty="0"/>
                  <a:t>by the factors in the </a:t>
                </a:r>
                <a:r>
                  <a:rPr lang="en-US" altLang="zh-TW" dirty="0" smtClean="0"/>
                  <a:t>model , so r is return of the stock.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We focus on the evaluation of risk ( variance of stock’s return).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Let us convenience to 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illustrate factor model , so we take only two factor!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518" y="1156447"/>
                <a:ext cx="11537576" cy="5020516"/>
              </a:xfrm>
              <a:blipFill rotWithShape="0">
                <a:blip r:embed="rId2"/>
                <a:stretch>
                  <a:fillRect l="-1110" r="-6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7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Arbitrage Pricing Theorem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50720" y="662781"/>
                <a:ext cx="11203080" cy="586291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𝑉𝑎𝑟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𝐶𝑜𝑣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𝐶𝑜𝑣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𝑉𝑎𝑟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TW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𝑒𝑉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⇒ 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𝑟𝑒𝑡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𝑠𝑝𝑒𝑐𝑖𝑓𝑖𝑐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b="0" dirty="0" smtClean="0"/>
                  <a:t>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TW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720" y="662781"/>
                <a:ext cx="11203080" cy="586291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437360" y="4162472"/>
            <a:ext cx="4679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Covariance matrix denote “V”</a:t>
            </a:r>
            <a:endParaRPr lang="zh-TW" altLang="en-US" sz="2800" dirty="0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6342529" y="3792072"/>
            <a:ext cx="489698" cy="3569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50720" y="4162472"/>
            <a:ext cx="566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dirty="0" smtClean="0"/>
              <a:t>he </a:t>
            </a:r>
            <a:r>
              <a:rPr lang="en-US" altLang="zh-TW" sz="2800" dirty="0"/>
              <a:t>factor exposure </a:t>
            </a:r>
            <a:r>
              <a:rPr lang="en-US" altLang="zh-TW" sz="2800" dirty="0" smtClean="0"/>
              <a:t>vector denote “e”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6402202" y="4162472"/>
            <a:ext cx="447787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2756647" y="3594241"/>
            <a:ext cx="499783" cy="5413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50720" y="4149025"/>
            <a:ext cx="577775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1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Arbitrage Pricing Theorem</a:t>
            </a:r>
            <a:endParaRPr lang="zh-TW" altLang="en-US" dirty="0">
              <a:latin typeface="+mn-lt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953" y="916454"/>
            <a:ext cx="5688106" cy="22541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4470" y="3086295"/>
            <a:ext cx="115779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>
                <a:solidFill>
                  <a:srgbClr val="292526"/>
                </a:solidFill>
              </a:rPr>
              <a:t>It </a:t>
            </a:r>
            <a:r>
              <a:rPr lang="en-US" altLang="zh-TW" sz="2800" dirty="0">
                <a:solidFill>
                  <a:srgbClr val="292526"/>
                </a:solidFill>
              </a:rPr>
              <a:t>turns out that the specific variance is the </a:t>
            </a:r>
            <a:r>
              <a:rPr lang="en-US" altLang="zh-TW" sz="2800" dirty="0" smtClean="0">
                <a:solidFill>
                  <a:srgbClr val="292526"/>
                </a:solidFill>
              </a:rPr>
              <a:t>smaller component </a:t>
            </a:r>
            <a:r>
              <a:rPr lang="en-US" altLang="zh-TW" sz="2800" dirty="0">
                <a:solidFill>
                  <a:srgbClr val="292526"/>
                </a:solidFill>
              </a:rPr>
              <a:t>of the total variance, and a significant portion of the total </a:t>
            </a:r>
            <a:r>
              <a:rPr lang="en-US" altLang="zh-TW" sz="2800" dirty="0" smtClean="0">
                <a:solidFill>
                  <a:srgbClr val="292526"/>
                </a:solidFill>
              </a:rPr>
              <a:t>variance is </a:t>
            </a:r>
            <a:r>
              <a:rPr lang="en-US" altLang="zh-TW" sz="2800" dirty="0">
                <a:solidFill>
                  <a:srgbClr val="292526"/>
                </a:solidFill>
              </a:rPr>
              <a:t>explained by the common factor variance. </a:t>
            </a:r>
            <a:endParaRPr lang="en-US" altLang="zh-TW" sz="2800" dirty="0" smtClean="0">
              <a:solidFill>
                <a:srgbClr val="292526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2800" dirty="0" smtClean="0">
              <a:solidFill>
                <a:srgbClr val="29252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>
                <a:solidFill>
                  <a:srgbClr val="292526"/>
                </a:solidFill>
              </a:rPr>
              <a:t>Note </a:t>
            </a:r>
            <a:r>
              <a:rPr lang="en-US" altLang="zh-TW" sz="2800" dirty="0">
                <a:solidFill>
                  <a:srgbClr val="292526"/>
                </a:solidFill>
              </a:rPr>
              <a:t>that key to the </a:t>
            </a:r>
            <a:r>
              <a:rPr lang="en-US" altLang="zh-TW" sz="2800" dirty="0" smtClean="0">
                <a:solidFill>
                  <a:srgbClr val="292526"/>
                </a:solidFill>
              </a:rPr>
              <a:t>evaluation of </a:t>
            </a:r>
            <a:r>
              <a:rPr lang="en-US" altLang="zh-TW" sz="2800" dirty="0">
                <a:solidFill>
                  <a:srgbClr val="292526"/>
                </a:solidFill>
              </a:rPr>
              <a:t>the common factor variance is the knowledge of the </a:t>
            </a:r>
            <a:r>
              <a:rPr lang="en-US" altLang="zh-TW" sz="2800" dirty="0" smtClean="0">
                <a:solidFill>
                  <a:srgbClr val="292526"/>
                </a:solidFill>
              </a:rPr>
              <a:t>covariance matrix </a:t>
            </a:r>
            <a:r>
              <a:rPr lang="en-US" altLang="zh-TW" sz="2800" dirty="0">
                <a:solidFill>
                  <a:srgbClr val="292526"/>
                </a:solidFill>
              </a:rPr>
              <a:t>of factor returns</a:t>
            </a:r>
            <a:r>
              <a:rPr lang="en-US" altLang="zh-TW" sz="2800" dirty="0" smtClean="0">
                <a:solidFill>
                  <a:srgbClr val="29252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2800" dirty="0">
              <a:solidFill>
                <a:srgbClr val="29252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>
                <a:solidFill>
                  <a:srgbClr val="292526"/>
                </a:solidFill>
              </a:rPr>
              <a:t>How </a:t>
            </a:r>
            <a:r>
              <a:rPr lang="en-US" altLang="zh-TW" sz="2800" dirty="0">
                <a:solidFill>
                  <a:srgbClr val="292526"/>
                </a:solidFill>
              </a:rPr>
              <a:t>do </a:t>
            </a:r>
            <a:r>
              <a:rPr lang="en-US" altLang="zh-TW" sz="2800" dirty="0" smtClean="0">
                <a:solidFill>
                  <a:srgbClr val="292526"/>
                </a:solidFill>
              </a:rPr>
              <a:t>we get </a:t>
            </a:r>
            <a:r>
              <a:rPr lang="en-US" altLang="zh-TW" sz="2800" dirty="0">
                <a:solidFill>
                  <a:srgbClr val="292526"/>
                </a:solidFill>
              </a:rPr>
              <a:t>a sample of past historic factor returns?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0412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83341"/>
          </a:xfrm>
        </p:spPr>
        <p:txBody>
          <a:bodyPr/>
          <a:lstStyle/>
          <a:p>
            <a:pPr algn="ctr"/>
            <a:r>
              <a:rPr lang="en-US" altLang="zh-TW" dirty="0">
                <a:latin typeface="+mn-lt"/>
              </a:rPr>
              <a:t>Arbitrage Pricing Theorem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471" y="806824"/>
            <a:ext cx="11219329" cy="5370139"/>
          </a:xfrm>
        </p:spPr>
        <p:txBody>
          <a:bodyPr>
            <a:normAutofit lnSpcReduction="10000"/>
          </a:bodyPr>
          <a:lstStyle/>
          <a:p>
            <a:r>
              <a:rPr lang="en-US" altLang="zh-TW" i="1" u="sng" dirty="0"/>
              <a:t>Factor Exposure </a:t>
            </a:r>
            <a:r>
              <a:rPr lang="en-US" altLang="zh-TW" i="1" u="sng" dirty="0" smtClean="0"/>
              <a:t>Matrix 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This </a:t>
            </a:r>
            <a:r>
              <a:rPr lang="en-US" altLang="zh-TW" dirty="0"/>
              <a:t>is the matrix of exposure/sensitivity </a:t>
            </a:r>
            <a:r>
              <a:rPr lang="en-US" altLang="zh-TW" dirty="0" smtClean="0"/>
              <a:t>factors. If </a:t>
            </a:r>
            <a:r>
              <a:rPr lang="en-US" altLang="zh-TW" dirty="0"/>
              <a:t>there are </a:t>
            </a:r>
            <a:r>
              <a:rPr lang="en-US" altLang="zh-TW" i="1" dirty="0"/>
              <a:t>N </a:t>
            </a:r>
            <a:r>
              <a:rPr lang="en-US" altLang="zh-TW" dirty="0"/>
              <a:t>stocks </a:t>
            </a:r>
            <a:r>
              <a:rPr lang="en-US" altLang="zh-TW" dirty="0" smtClean="0"/>
              <a:t>in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our </a:t>
            </a:r>
            <a:r>
              <a:rPr lang="en-US" altLang="zh-TW" dirty="0"/>
              <a:t>universe and </a:t>
            </a:r>
            <a:r>
              <a:rPr lang="en-US" altLang="zh-TW" i="1" dirty="0"/>
              <a:t>k </a:t>
            </a:r>
            <a:r>
              <a:rPr lang="en-US" altLang="zh-TW" dirty="0"/>
              <a:t>factors in the model, </a:t>
            </a:r>
            <a:r>
              <a:rPr lang="en-US" altLang="zh-TW" dirty="0" smtClean="0"/>
              <a:t>we can </a:t>
            </a:r>
            <a:r>
              <a:rPr lang="en-US" altLang="zh-TW" dirty="0"/>
              <a:t>construct a </a:t>
            </a:r>
            <a:r>
              <a:rPr lang="en-US" altLang="zh-TW" i="1" dirty="0"/>
              <a:t>N </a:t>
            </a:r>
            <a:r>
              <a:rPr lang="en-US" altLang="zh-TW" dirty="0"/>
              <a:t>× </a:t>
            </a:r>
            <a:r>
              <a:rPr lang="en-US" altLang="zh-TW" i="1" dirty="0"/>
              <a:t>k </a:t>
            </a:r>
            <a:r>
              <a:rPr lang="en-US" altLang="zh-TW" dirty="0"/>
              <a:t>matrix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with </a:t>
            </a:r>
            <a:r>
              <a:rPr lang="en-US" altLang="zh-TW" dirty="0"/>
              <a:t>the exposures for each stock in a </a:t>
            </a:r>
            <a:r>
              <a:rPr lang="en-US" altLang="zh-TW" dirty="0" err="1" smtClean="0"/>
              <a:t>row.Let</a:t>
            </a:r>
            <a:r>
              <a:rPr lang="en-US" altLang="zh-TW" dirty="0" smtClean="0"/>
              <a:t> </a:t>
            </a:r>
            <a:r>
              <a:rPr lang="en-US" altLang="zh-TW" dirty="0"/>
              <a:t>us denote this matrix as </a:t>
            </a:r>
            <a:r>
              <a:rPr lang="en-US" altLang="zh-TW" i="1" dirty="0"/>
              <a:t>X</a:t>
            </a:r>
            <a:r>
              <a:rPr lang="en-US" altLang="zh-TW" dirty="0"/>
              <a:t>.</a:t>
            </a:r>
          </a:p>
          <a:p>
            <a:r>
              <a:rPr lang="en-US" altLang="zh-TW" i="1" u="sng" dirty="0"/>
              <a:t>Factor Covariance </a:t>
            </a:r>
            <a:r>
              <a:rPr lang="en-US" altLang="zh-TW" i="1" u="sng" dirty="0" smtClean="0"/>
              <a:t>Matrix 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This </a:t>
            </a:r>
            <a:r>
              <a:rPr lang="en-US" altLang="zh-TW" dirty="0"/>
              <a:t>is denoted as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.</a:t>
            </a:r>
          </a:p>
          <a:p>
            <a:r>
              <a:rPr lang="en-US" altLang="zh-TW" i="1" u="sng" dirty="0"/>
              <a:t>Specific Variance </a:t>
            </a:r>
            <a:r>
              <a:rPr lang="en-US" altLang="zh-TW" i="1" u="sng" dirty="0" smtClean="0"/>
              <a:t>Matrix</a:t>
            </a:r>
            <a:r>
              <a:rPr lang="en-US" altLang="zh-TW" dirty="0" smtClean="0"/>
              <a:t> : </a:t>
            </a:r>
          </a:p>
          <a:p>
            <a:pPr marL="0" indent="0">
              <a:buNone/>
            </a:pPr>
            <a:r>
              <a:rPr lang="en-US" altLang="zh-TW" dirty="0" smtClean="0"/>
              <a:t>   This </a:t>
            </a:r>
            <a:r>
              <a:rPr lang="en-US" altLang="zh-TW" dirty="0"/>
              <a:t>is the specific variance for each of the </a:t>
            </a:r>
            <a:r>
              <a:rPr lang="en-US" altLang="zh-TW" i="1" dirty="0" smtClean="0"/>
              <a:t>N </a:t>
            </a:r>
            <a:r>
              <a:rPr lang="en-US" altLang="zh-TW" dirty="0" smtClean="0"/>
              <a:t>stocks </a:t>
            </a:r>
            <a:r>
              <a:rPr lang="en-US" altLang="zh-TW" dirty="0"/>
              <a:t>assembled in an </a:t>
            </a:r>
            <a:r>
              <a:rPr lang="en-US" altLang="zh-TW" i="1" dirty="0"/>
              <a:t>N </a:t>
            </a:r>
            <a:r>
              <a:rPr lang="en-US" altLang="zh-TW" dirty="0"/>
              <a:t>× </a:t>
            </a:r>
            <a:r>
              <a:rPr lang="en-US" altLang="zh-TW" i="1" dirty="0" smtClean="0"/>
              <a:t>N</a:t>
            </a:r>
          </a:p>
          <a:p>
            <a:pPr marL="0" indent="0">
              <a:buNone/>
            </a:pPr>
            <a:r>
              <a:rPr lang="en-US" altLang="zh-TW" i="1" dirty="0"/>
              <a:t> </a:t>
            </a:r>
            <a:r>
              <a:rPr lang="en-US" altLang="zh-TW" i="1" dirty="0" smtClean="0"/>
              <a:t>  </a:t>
            </a:r>
            <a:r>
              <a:rPr lang="en-US" altLang="zh-TW" dirty="0"/>
              <a:t>matrix with the specific variances on </a:t>
            </a:r>
            <a:r>
              <a:rPr lang="en-US" altLang="zh-TW" dirty="0" smtClean="0"/>
              <a:t>the diagonal</a:t>
            </a:r>
            <a:r>
              <a:rPr lang="en-US" altLang="zh-TW" dirty="0"/>
              <a:t>. Because the specific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variances </a:t>
            </a:r>
            <a:r>
              <a:rPr lang="en-US" altLang="zh-TW" dirty="0"/>
              <a:t>are assumed to be </a:t>
            </a:r>
            <a:r>
              <a:rPr lang="en-US" altLang="zh-TW" dirty="0" smtClean="0"/>
              <a:t>uncorrelated , the non-diagonal </a:t>
            </a:r>
            <a:r>
              <a:rPr lang="en-US" altLang="zh-TW" dirty="0"/>
              <a:t>elements </a:t>
            </a:r>
            <a:r>
              <a:rPr lang="en-US" altLang="zh-TW" dirty="0" smtClean="0"/>
              <a:t>are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en-US" altLang="zh-TW" dirty="0"/>
              <a:t>zero. This matrix is denoted as Δ.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642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The Covariance Matrix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129" y="1089212"/>
            <a:ext cx="12097871" cy="50877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The covariance matrix 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zh-TW" dirty="0" smtClean="0"/>
              <a:t>A </a:t>
            </a:r>
            <a:r>
              <a:rPr lang="en-US" altLang="zh-TW" dirty="0"/>
              <a:t>key role in the determination of </a:t>
            </a:r>
            <a:r>
              <a:rPr lang="en-US" altLang="zh-TW" dirty="0" smtClean="0"/>
              <a:t>the risk.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zh-TW" dirty="0" smtClean="0"/>
              <a:t>A </a:t>
            </a:r>
            <a:r>
              <a:rPr lang="en-US" altLang="zh-TW" dirty="0"/>
              <a:t>square matrix</a:t>
            </a:r>
            <a:r>
              <a:rPr lang="en-US" altLang="zh-TW" dirty="0" smtClean="0"/>
              <a:t>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zh-TW" dirty="0"/>
              <a:t>In a model with k factors, the </a:t>
            </a:r>
            <a:r>
              <a:rPr lang="en-US" altLang="zh-TW" dirty="0" smtClean="0"/>
              <a:t>dimensions of </a:t>
            </a:r>
            <a:r>
              <a:rPr lang="en-US" altLang="zh-TW" dirty="0"/>
              <a:t>the covariance matrix is k × k</a:t>
            </a:r>
            <a:r>
              <a:rPr lang="en-US" altLang="zh-TW" dirty="0" smtClean="0"/>
              <a:t>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zh-TW" dirty="0"/>
              <a:t>The diagonal elements form the </a:t>
            </a:r>
            <a:r>
              <a:rPr lang="en-US" altLang="zh-TW" dirty="0" smtClean="0"/>
              <a:t>variance of </a:t>
            </a:r>
            <a:r>
              <a:rPr lang="en-US" altLang="zh-TW" dirty="0"/>
              <a:t>the individual factors, and the </a:t>
            </a:r>
            <a:r>
              <a:rPr lang="en-US" altLang="zh-TW" dirty="0" smtClean="0"/>
              <a:t>non-diagonal </a:t>
            </a:r>
            <a:r>
              <a:rPr lang="en-US" altLang="zh-TW" dirty="0"/>
              <a:t>elements are the </a:t>
            </a:r>
            <a:r>
              <a:rPr lang="en-US" altLang="zh-TW" dirty="0" err="1" smtClean="0"/>
              <a:t>covariances</a:t>
            </a:r>
            <a:r>
              <a:rPr lang="en-US" altLang="zh-TW" dirty="0" smtClean="0"/>
              <a:t> and </a:t>
            </a:r>
            <a:r>
              <a:rPr lang="en-US" altLang="zh-TW" dirty="0">
                <a:solidFill>
                  <a:srgbClr val="FF0000"/>
                </a:solidFill>
              </a:rPr>
              <a:t>may have nonzero values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38200" y="4800600"/>
            <a:ext cx="788894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returns of </a:t>
            </a:r>
            <a:r>
              <a:rPr lang="en-US" altLang="zh-TW" sz="2400" dirty="0"/>
              <a:t>two explanatory factors share some correlation.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838200" y="4787153"/>
            <a:ext cx="7888941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5136776" y="3953435"/>
            <a:ext cx="1317812" cy="833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1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The Covariance Matrix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21024" y="1102659"/>
                <a:ext cx="11940988" cy="5432612"/>
              </a:xfrm>
            </p:spPr>
            <p:txBody>
              <a:bodyPr>
                <a:normAutofit/>
              </a:bodyPr>
              <a:lstStyle/>
              <a:p>
                <a:pPr marL="971550" lvl="1" indent="-514350">
                  <a:buFont typeface="+mj-lt"/>
                  <a:buAutoNum type="arabicParenR" startAt="5"/>
                </a:pPr>
                <a:r>
                  <a:rPr lang="en-US" altLang="zh-TW" dirty="0" smtClean="0"/>
                  <a:t>The </a:t>
                </a:r>
                <a:r>
                  <a:rPr lang="en-US" altLang="zh-TW" dirty="0"/>
                  <a:t>matrix is </a:t>
                </a:r>
                <a:r>
                  <a:rPr lang="en-US" altLang="zh-TW" dirty="0" smtClean="0"/>
                  <a:t>symmetric.</a:t>
                </a:r>
              </a:p>
              <a:p>
                <a:pPr marL="45720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dirty="0" smtClean="0"/>
              </a:p>
              <a:p>
                <a:pPr marL="914400" lvl="1" indent="-457200">
                  <a:buFont typeface="+mj-lt"/>
                  <a:buAutoNum type="arabicParenR" startAt="6"/>
                </a:pPr>
                <a:r>
                  <a:rPr lang="en-US" altLang="zh-TW" dirty="0" smtClean="0"/>
                  <a:t>The matrix is positive-definite.</a:t>
                </a:r>
              </a:p>
              <a:p>
                <a:pPr marL="45720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𝑚𝑎𝑡𝑟𝑖𝑥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TW" dirty="0" smtClean="0"/>
              </a:p>
              <a:p>
                <a:pPr marL="457200" lvl="1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This means that the </a:t>
                </a:r>
                <a:r>
                  <a:rPr lang="en-US" altLang="zh-TW" dirty="0"/>
                  <a:t>matrix has a square </a:t>
                </a:r>
                <a:r>
                  <a:rPr lang="en-US" altLang="zh-TW" dirty="0" smtClean="0"/>
                  <a:t>root.</a:t>
                </a:r>
                <a:endParaRPr lang="en-US" altLang="zh-TW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altLang="zh-TW" dirty="0" smtClean="0"/>
                  <a:t>We </a:t>
                </a:r>
                <a:r>
                  <a:rPr lang="en-US" altLang="zh-TW" dirty="0"/>
                  <a:t>are required to evaluate the </a:t>
                </a:r>
                <a:r>
                  <a:rPr lang="en-US" altLang="zh-TW" dirty="0" smtClean="0"/>
                  <a:t>covariance between </a:t>
                </a:r>
                <a:r>
                  <a:rPr lang="en-US" altLang="zh-TW" dirty="0"/>
                  <a:t>the returns of securities A and B</a:t>
                </a:r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𝐿𝑒𝑡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𝑓𝑎𝑐𝑡𝑜𝑟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𝑒𝑥𝑝𝑜𝑠𝑢𝑟𝑒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𝑣𝑒𝑐𝑡𝑜𝑟𝑠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𝑠𝑡𝑜𝑐𝑘𝑠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→</a:t>
                </a:r>
                <a:r>
                  <a:rPr lang="en-US" altLang="zh-TW" dirty="0"/>
                  <a:t>This matrix </a:t>
                </a:r>
                <a:r>
                  <a:rPr lang="en-US" altLang="zh-TW" dirty="0" smtClean="0"/>
                  <a:t>would come </a:t>
                </a:r>
                <a:r>
                  <a:rPr lang="en-US" altLang="zh-TW" dirty="0"/>
                  <a:t>in handy to evaluate correlations </a:t>
                </a:r>
                <a:r>
                  <a:rPr lang="en-US" altLang="zh-TW" dirty="0" smtClean="0"/>
                  <a:t>between securities.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altLang="zh-TW" dirty="0" smtClean="0"/>
                  <a:t>The </a:t>
                </a:r>
                <a:r>
                  <a:rPr lang="en-US" altLang="zh-TW" dirty="0"/>
                  <a:t>full and complete covariance matrix for all </a:t>
                </a:r>
                <a:r>
                  <a:rPr lang="en-US" altLang="zh-TW" dirty="0" smtClean="0"/>
                  <a:t>the stocks </a:t>
                </a:r>
                <a:r>
                  <a:rPr lang="en-US" altLang="zh-TW" dirty="0"/>
                  <a:t>in the universe is given </a:t>
                </a:r>
                <a:r>
                  <a:rPr lang="en-US" altLang="zh-TW" dirty="0" smtClean="0"/>
                  <a:t>by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𝐶𝑜𝑣𝑀𝑒𝑡𝑟𝑖𝑥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𝑋𝑉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024" y="1102659"/>
                <a:ext cx="11940988" cy="5432612"/>
              </a:xfrm>
              <a:blipFill rotWithShape="0">
                <a:blip r:embed="rId2"/>
                <a:stretch>
                  <a:fillRect l="-1072" t="-1684" r="-562" b="-21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80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164" y="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lt"/>
              </a:rPr>
              <a:t>The Covariance Matrix</a:t>
            </a:r>
            <a:endParaRPr lang="zh-TW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27846"/>
                <a:ext cx="12192000" cy="5930153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TW" dirty="0" smtClean="0"/>
                  <a:t>Example :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</a:t>
                </a:r>
                <a:r>
                  <a:rPr lang="en-US" altLang="zh-TW" dirty="0"/>
                  <a:t>Factor exposure for stock </a:t>
                </a:r>
                <a:r>
                  <a:rPr lang="en-US" altLang="zh-TW" i="1" dirty="0"/>
                  <a:t>A </a:t>
                </a:r>
                <a:r>
                  <a:rPr lang="en-US" altLang="zh-TW" dirty="0"/>
                  <a:t>in two-factor model = (</a:t>
                </a:r>
                <a:r>
                  <a:rPr lang="en-US" altLang="zh-TW" dirty="0" smtClean="0"/>
                  <a:t>0.5 , </a:t>
                </a:r>
                <a:r>
                  <a:rPr lang="en-US" altLang="zh-TW" dirty="0"/>
                  <a:t>0.75</a:t>
                </a:r>
                <a:r>
                  <a:rPr lang="en-US" altLang="zh-TW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</a:t>
                </a:r>
                <a:r>
                  <a:rPr lang="en-US" altLang="zh-TW" dirty="0"/>
                  <a:t>The specific variance on stock </a:t>
                </a:r>
                <a:r>
                  <a:rPr lang="en-US" altLang="zh-TW" i="1" dirty="0"/>
                  <a:t>A </a:t>
                </a:r>
                <a:r>
                  <a:rPr lang="en-US" altLang="zh-TW" dirty="0"/>
                  <a:t>= </a:t>
                </a:r>
                <a:r>
                  <a:rPr lang="en-US" altLang="zh-TW" dirty="0" smtClean="0"/>
                  <a:t>0.0123 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=0.0123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The </a:t>
                </a:r>
                <a:r>
                  <a:rPr lang="en-US" altLang="zh-TW" dirty="0"/>
                  <a:t>factor covariance matrix for the </a:t>
                </a:r>
                <a:r>
                  <a:rPr lang="en-US" altLang="zh-TW" dirty="0" smtClean="0"/>
                  <a:t>two-factor </a:t>
                </a:r>
                <a:r>
                  <a:rPr lang="en-US" altLang="zh-TW" dirty="0"/>
                  <a:t>model </a:t>
                </a:r>
                <a:r>
                  <a:rPr lang="en-US" altLang="zh-TW" dirty="0" smtClean="0"/>
                  <a:t>is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0625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.0225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.0225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.1024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The variance of return for stock A is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0625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.0225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.0225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.1024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+0.0123</m:t>
                    </m:r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=.1024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The </a:t>
                </a:r>
                <a:r>
                  <a:rPr lang="en-US" altLang="zh-TW" dirty="0"/>
                  <a:t>square root of the variance is the standard deviation = .32, or 32%.</a:t>
                </a:r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Thus</a:t>
                </a:r>
                <a:r>
                  <a:rPr lang="en-US" altLang="zh-TW" dirty="0"/>
                  <a:t>, stock </a:t>
                </a:r>
                <a:r>
                  <a:rPr lang="en-US" altLang="zh-TW" i="1" dirty="0"/>
                  <a:t>A </a:t>
                </a:r>
                <a:r>
                  <a:rPr lang="en-US" altLang="zh-TW" dirty="0"/>
                  <a:t>has a volatility value of 32</a:t>
                </a:r>
                <a:r>
                  <a:rPr lang="en-US" altLang="zh-TW" dirty="0" smtClean="0"/>
                  <a:t>%.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Factor </a:t>
                </a:r>
                <a:r>
                  <a:rPr lang="en-US" altLang="zh-TW" dirty="0"/>
                  <a:t>exposures for stock </a:t>
                </a:r>
                <a:r>
                  <a:rPr lang="en-US" altLang="zh-TW" i="1" dirty="0"/>
                  <a:t>B </a:t>
                </a:r>
                <a:r>
                  <a:rPr lang="en-US" altLang="zh-TW" dirty="0"/>
                  <a:t>in the two-factor model = (0.75, 0.5)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   Covariance </a:t>
                </a:r>
                <a:r>
                  <a:rPr lang="en-US" altLang="zh-TW" dirty="0"/>
                  <a:t>between </a:t>
                </a:r>
                <a:r>
                  <a:rPr lang="en-US" altLang="zh-TW" dirty="0" smtClean="0"/>
                  <a:t>stocks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A and B is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0625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.0225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.0225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.1024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=0.0801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27846"/>
                <a:ext cx="12192000" cy="5930153"/>
              </a:xfrm>
              <a:blipFill rotWithShape="0">
                <a:blip r:embed="rId2"/>
                <a:stretch>
                  <a:fillRect l="-900" t="-2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910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674</Words>
  <Application>Microsoft Office PowerPoint</Application>
  <PresentationFormat>寬螢幕</PresentationFormat>
  <Paragraphs>145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Cambria Math</vt:lpstr>
      <vt:lpstr>Office 佈景主題</vt:lpstr>
      <vt:lpstr>CH3 Factor model</vt:lpstr>
      <vt:lpstr>Agenda</vt:lpstr>
      <vt:lpstr>Arbitrage Pricing Theorem</vt:lpstr>
      <vt:lpstr>Arbitrage Pricing Theorem</vt:lpstr>
      <vt:lpstr>Arbitrage Pricing Theorem</vt:lpstr>
      <vt:lpstr>Arbitrage Pricing Theorem</vt:lpstr>
      <vt:lpstr>The Covariance Matrix</vt:lpstr>
      <vt:lpstr>The Covariance Matrix</vt:lpstr>
      <vt:lpstr>The Covariance Matrix</vt:lpstr>
      <vt:lpstr>Application: Calculating the risk on a portfolio</vt:lpstr>
      <vt:lpstr>Application: Calculating the risk on a portfolio</vt:lpstr>
      <vt:lpstr>Application: Calculating portfolio beta</vt:lpstr>
      <vt:lpstr>Application: Tracking basket design</vt:lpstr>
      <vt:lpstr>Application: Tracking basket design</vt:lpstr>
      <vt:lpstr>Application: Tracking basket design</vt:lpstr>
      <vt:lpstr>Application: Tracking basket design</vt:lpstr>
      <vt:lpstr>Sensitivity 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CH3 Factor model</dc:title>
  <dc:creator>david</dc:creator>
  <cp:lastModifiedBy>david</cp:lastModifiedBy>
  <cp:revision>51</cp:revision>
  <dcterms:created xsi:type="dcterms:W3CDTF">2014-06-24T07:41:25Z</dcterms:created>
  <dcterms:modified xsi:type="dcterms:W3CDTF">2014-07-03T09:04:01Z</dcterms:modified>
</cp:coreProperties>
</file>